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99" r:id="rId11"/>
    <p:sldId id="302" r:id="rId12"/>
    <p:sldId id="264" r:id="rId13"/>
    <p:sldId id="266" r:id="rId14"/>
    <p:sldId id="333" r:id="rId15"/>
    <p:sldId id="334" r:id="rId16"/>
    <p:sldId id="276" r:id="rId17"/>
    <p:sldId id="277" r:id="rId18"/>
    <p:sldId id="335" r:id="rId19"/>
    <p:sldId id="336" r:id="rId20"/>
    <p:sldId id="33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338" r:id="rId50"/>
    <p:sldId id="339"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3" d="100"/>
          <a:sy n="73" d="100"/>
        </p:scale>
        <p:origin x="1277"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2024-08-07</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2024-08-07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35624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0164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2024-08-07</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Shamika Konara</a:t>
            </a:r>
          </a:p>
          <a:p>
            <a:r>
              <a:rPr lang="en-US" dirty="0">
                <a:solidFill>
                  <a:schemeClr val="bg2"/>
                </a:solidFill>
                <a:latin typeface="Abadi"/>
                <a:ea typeface="SF Pro" pitchFamily="2" charset="0"/>
                <a:cs typeface="SF Pro" pitchFamily="2" charset="0"/>
              </a:rPr>
              <a:t>08/07/2024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089AE1D6-1E37-4FB4-AFAF-F8DDC75E3B94}"/>
              </a:ext>
            </a:extLst>
          </p:cNvPr>
          <p:cNvSpPr txBox="1"/>
          <p:nvPr/>
        </p:nvSpPr>
        <p:spPr>
          <a:xfrm>
            <a:off x="921161" y="1355835"/>
            <a:ext cx="10213299" cy="5355312"/>
          </a:xfrm>
          <a:prstGeom prst="rect">
            <a:avLst/>
          </a:prstGeom>
          <a:noFill/>
        </p:spPr>
        <p:txBody>
          <a:bodyPr wrap="square" rtlCol="0">
            <a:spAutoFit/>
          </a:bodyPr>
          <a:lstStyle/>
          <a:p>
            <a:r>
              <a:rPr lang="en-US" b="1" dirty="0"/>
              <a:t>Pandas and NumPy</a:t>
            </a:r>
          </a:p>
          <a:p>
            <a:r>
              <a:rPr lang="en-US" dirty="0"/>
              <a:t>Functions from the Pandas and NumPy libraries are utilized to derive basic information about the collected data, including:</a:t>
            </a:r>
          </a:p>
          <a:p>
            <a:pPr marL="285750" indent="-285750">
              <a:buFont typeface="Arial" panose="020B0604020202020204" pitchFamily="34" charset="0"/>
              <a:buChar char="•"/>
            </a:pPr>
            <a:r>
              <a:rPr lang="en-US" dirty="0"/>
              <a:t>The number of launches at each launch site</a:t>
            </a:r>
          </a:p>
          <a:p>
            <a:pPr marL="285750" indent="-285750">
              <a:buFont typeface="Arial" panose="020B0604020202020204" pitchFamily="34" charset="0"/>
              <a:buChar char="•"/>
            </a:pPr>
            <a:r>
              <a:rPr lang="en-US" dirty="0"/>
              <a:t>The frequency of each orbit type</a:t>
            </a:r>
          </a:p>
          <a:p>
            <a:pPr marL="285750" indent="-285750">
              <a:buFont typeface="Arial" panose="020B0604020202020204" pitchFamily="34" charset="0"/>
              <a:buChar char="•"/>
            </a:pPr>
            <a:r>
              <a:rPr lang="en-US" dirty="0"/>
              <a:t>The number and frequency of each mission outcome</a:t>
            </a:r>
          </a:p>
          <a:p>
            <a:r>
              <a:rPr lang="en-US" b="1" dirty="0"/>
              <a:t>SQL</a:t>
            </a:r>
          </a:p>
          <a:p>
            <a:r>
              <a:rPr lang="en-US" dirty="0"/>
              <a:t>SQL queries are used to extract and analyze specific details from the data, such as:</a:t>
            </a:r>
          </a:p>
          <a:p>
            <a:pPr marL="285750" indent="-285750">
              <a:buFont typeface="Arial" panose="020B0604020202020204" pitchFamily="34" charset="0"/>
              <a:buChar char="•"/>
            </a:pPr>
            <a:r>
              <a:rPr lang="en-US" dirty="0"/>
              <a:t>The names of the unique launch sites involved in the space missions</a:t>
            </a:r>
          </a:p>
          <a:p>
            <a:pPr marL="285750" indent="-285750">
              <a:buFont typeface="Arial" panose="020B0604020202020204" pitchFamily="34" charset="0"/>
              <a:buChar char="•"/>
            </a:pPr>
            <a:r>
              <a:rPr lang="en-US" dirty="0"/>
              <a:t>The total payload mass carried by boosters launched by NASA (CRS)</a:t>
            </a:r>
          </a:p>
          <a:p>
            <a:pPr marL="285750" indent="-285750">
              <a:buFont typeface="Arial" panose="020B0604020202020204" pitchFamily="34" charset="0"/>
              <a:buChar char="•"/>
            </a:pPr>
            <a:r>
              <a:rPr lang="en-US" dirty="0"/>
              <a:t>The average payload mass carried by booster version F9 v1.1</a:t>
            </a:r>
          </a:p>
          <a:p>
            <a:r>
              <a:rPr lang="en-US" dirty="0"/>
              <a:t>Matplotlib and Seaborn</a:t>
            </a:r>
          </a:p>
          <a:p>
            <a:r>
              <a:rPr lang="en-US" dirty="0"/>
              <a:t>Functions from the Matplotlib and Seaborn libraries are used to visualize the data through scatterplots, bar charts, and line charts. The plots and charts are used to understand more about the relationships between several features, such as:</a:t>
            </a:r>
          </a:p>
          <a:p>
            <a:pPr marL="285750" indent="-285750">
              <a:buFont typeface="Arial" panose="020B0604020202020204" pitchFamily="34" charset="0"/>
              <a:buChar char="•"/>
            </a:pPr>
            <a:r>
              <a:rPr lang="en-US" dirty="0"/>
              <a:t>The relationship between flight number and launch site</a:t>
            </a:r>
          </a:p>
          <a:p>
            <a:pPr marL="285750" indent="-285750">
              <a:buFont typeface="Arial" panose="020B0604020202020204" pitchFamily="34" charset="0"/>
              <a:buChar char="•"/>
            </a:pPr>
            <a:r>
              <a:rPr lang="en-US" dirty="0"/>
              <a:t>The relationship between payload mass and launch site</a:t>
            </a:r>
          </a:p>
          <a:p>
            <a:pPr marL="285750" indent="-285750">
              <a:buFont typeface="Arial" panose="020B0604020202020204" pitchFamily="34" charset="0"/>
              <a:buChar char="•"/>
            </a:pPr>
            <a:r>
              <a:rPr lang="en-US" dirty="0"/>
              <a:t>The relationship between success rate and orbit type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089AE1D6-1E37-4FB4-AFAF-F8DDC75E3B94}"/>
              </a:ext>
            </a:extLst>
          </p:cNvPr>
          <p:cNvSpPr txBox="1"/>
          <p:nvPr/>
        </p:nvSpPr>
        <p:spPr>
          <a:xfrm>
            <a:off x="921161" y="1355835"/>
            <a:ext cx="10213299" cy="4031873"/>
          </a:xfrm>
          <a:prstGeom prst="rect">
            <a:avLst/>
          </a:prstGeom>
          <a:noFill/>
        </p:spPr>
        <p:txBody>
          <a:bodyPr wrap="square" rtlCol="0">
            <a:spAutoFit/>
          </a:bodyPr>
          <a:lstStyle/>
          <a:p>
            <a:r>
              <a:rPr lang="en-US" sz="2400" dirty="0"/>
              <a:t>Folium</a:t>
            </a:r>
          </a:p>
          <a:p>
            <a:r>
              <a:rPr lang="en-US" sz="2000" dirty="0"/>
              <a:t>Functions from the Folium libraries are used to visualize the data through interactive maps. The Folium library is used to:</a:t>
            </a:r>
          </a:p>
          <a:p>
            <a:pPr marL="285750" indent="-285750">
              <a:buFont typeface="Arial" panose="020B0604020202020204" pitchFamily="34" charset="0"/>
              <a:buChar char="•"/>
            </a:pPr>
            <a:r>
              <a:rPr lang="en-US" dirty="0"/>
              <a:t>Mark all launch sites on a map</a:t>
            </a:r>
          </a:p>
          <a:p>
            <a:pPr marL="285750" indent="-285750">
              <a:buFont typeface="Arial" panose="020B0604020202020204" pitchFamily="34" charset="0"/>
              <a:buChar char="•"/>
            </a:pPr>
            <a:r>
              <a:rPr lang="en-US" dirty="0"/>
              <a:t>Mark the succeeded launches and failed launches for each site on the map</a:t>
            </a:r>
          </a:p>
          <a:p>
            <a:pPr marL="285750" indent="-285750">
              <a:buFont typeface="Arial" panose="020B0604020202020204" pitchFamily="34" charset="0"/>
              <a:buChar char="•"/>
            </a:pPr>
            <a:r>
              <a:rPr lang="en-US" dirty="0"/>
              <a:t>Mark the distances between a launch site to its proximities such as the nearest city, railway, or highway</a:t>
            </a:r>
          </a:p>
          <a:p>
            <a:pPr marL="285750" indent="-285750">
              <a:buFont typeface="Arial" panose="020B0604020202020204" pitchFamily="34" charset="0"/>
              <a:buChar char="•"/>
            </a:pPr>
            <a:endParaRPr lang="en-US" dirty="0"/>
          </a:p>
          <a:p>
            <a:r>
              <a:rPr lang="en-US" sz="2400" dirty="0"/>
              <a:t>Dash</a:t>
            </a:r>
          </a:p>
          <a:p>
            <a:r>
              <a:rPr lang="en-US" sz="2000" dirty="0"/>
              <a:t>Functions from Dash are used to generate an interactive site where we can toggle the input using a dropdown menu and a range slider.</a:t>
            </a:r>
          </a:p>
          <a:p>
            <a:r>
              <a:rPr lang="en-US" sz="2000" dirty="0"/>
              <a:t>Using a pie chart and a scatterplot, the interactive site shows:</a:t>
            </a:r>
          </a:p>
          <a:p>
            <a:pPr marL="285750" indent="-285750">
              <a:buFont typeface="Arial" panose="020B0604020202020204" pitchFamily="34" charset="0"/>
              <a:buChar char="•"/>
            </a:pPr>
            <a:r>
              <a:rPr lang="en-US" dirty="0"/>
              <a:t>The total success launches from each launch site</a:t>
            </a:r>
          </a:p>
          <a:p>
            <a:pPr marL="285750" indent="-285750">
              <a:buFont typeface="Arial" panose="020B0604020202020204" pitchFamily="34" charset="0"/>
              <a:buChar char="•"/>
            </a:pPr>
            <a:r>
              <a:rPr lang="en-US" dirty="0"/>
              <a:t>The correlation between payload mass and mission outcome (success or failure) for each launch site</a:t>
            </a:r>
          </a:p>
        </p:txBody>
      </p:sp>
    </p:spTree>
    <p:extLst>
      <p:ext uri="{BB962C8B-B14F-4D97-AF65-F5344CB8AC3E}">
        <p14:creationId xmlns:p14="http://schemas.microsoft.com/office/powerpoint/2010/main" val="13632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089AE1D6-1E37-4FB4-AFAF-F8DDC75E3B94}"/>
              </a:ext>
            </a:extLst>
          </p:cNvPr>
          <p:cNvSpPr txBox="1"/>
          <p:nvPr/>
        </p:nvSpPr>
        <p:spPr>
          <a:xfrm>
            <a:off x="921161" y="1355835"/>
            <a:ext cx="10213299" cy="4031873"/>
          </a:xfrm>
          <a:prstGeom prst="rect">
            <a:avLst/>
          </a:prstGeom>
          <a:noFill/>
        </p:spPr>
        <p:txBody>
          <a:bodyPr wrap="square" rtlCol="0">
            <a:spAutoFit/>
          </a:bodyPr>
          <a:lstStyle/>
          <a:p>
            <a:r>
              <a:rPr lang="en-US" sz="2400" dirty="0"/>
              <a:t>Folium</a:t>
            </a:r>
          </a:p>
          <a:p>
            <a:r>
              <a:rPr lang="en-US" sz="2000" dirty="0"/>
              <a:t>Functions from the Folium libraries are used to visualize the data through interactive maps. The Folium library is used to:</a:t>
            </a:r>
          </a:p>
          <a:p>
            <a:pPr marL="285750" indent="-285750">
              <a:buFont typeface="Arial" panose="020B0604020202020204" pitchFamily="34" charset="0"/>
              <a:buChar char="•"/>
            </a:pPr>
            <a:r>
              <a:rPr lang="en-US" dirty="0"/>
              <a:t>Mark all launch sites on a map</a:t>
            </a:r>
          </a:p>
          <a:p>
            <a:pPr marL="285750" indent="-285750">
              <a:buFont typeface="Arial" panose="020B0604020202020204" pitchFamily="34" charset="0"/>
              <a:buChar char="•"/>
            </a:pPr>
            <a:r>
              <a:rPr lang="en-US" dirty="0"/>
              <a:t>Mark the succeeded launches and failed launches for each site on the map</a:t>
            </a:r>
          </a:p>
          <a:p>
            <a:pPr marL="285750" indent="-285750">
              <a:buFont typeface="Arial" panose="020B0604020202020204" pitchFamily="34" charset="0"/>
              <a:buChar char="•"/>
            </a:pPr>
            <a:r>
              <a:rPr lang="en-US" dirty="0"/>
              <a:t>Mark the distances between a launch site to its proximities such as the nearest city, railway, or highway</a:t>
            </a:r>
          </a:p>
          <a:p>
            <a:pPr marL="285750" indent="-285750">
              <a:buFont typeface="Arial" panose="020B0604020202020204" pitchFamily="34" charset="0"/>
              <a:buChar char="•"/>
            </a:pPr>
            <a:endParaRPr lang="en-US" dirty="0"/>
          </a:p>
          <a:p>
            <a:r>
              <a:rPr lang="en-US" sz="2400" dirty="0"/>
              <a:t>Dash</a:t>
            </a:r>
          </a:p>
          <a:p>
            <a:r>
              <a:rPr lang="en-US" sz="2000" dirty="0"/>
              <a:t>Functions from Dash are used to generate an interactive site where we can toggle the input using a dropdown menu and a range slider.</a:t>
            </a:r>
          </a:p>
          <a:p>
            <a:r>
              <a:rPr lang="en-US" sz="2000" dirty="0"/>
              <a:t>Using a pie chart and a scatterplot, the interactive site shows:</a:t>
            </a:r>
          </a:p>
          <a:p>
            <a:pPr marL="285750" indent="-285750">
              <a:buFont typeface="Arial" panose="020B0604020202020204" pitchFamily="34" charset="0"/>
              <a:buChar char="•"/>
            </a:pPr>
            <a:r>
              <a:rPr lang="en-US" dirty="0"/>
              <a:t>The total success launches from each launch site</a:t>
            </a:r>
          </a:p>
          <a:p>
            <a:pPr marL="285750" indent="-285750">
              <a:buFont typeface="Arial" panose="020B0604020202020204" pitchFamily="34" charset="0"/>
              <a:buChar char="•"/>
            </a:pPr>
            <a:r>
              <a:rPr lang="en-US" dirty="0"/>
              <a:t>The correlation between payload mass and mission outcome (success or failure) for each launch site</a:t>
            </a:r>
          </a:p>
        </p:txBody>
      </p:sp>
    </p:spTree>
    <p:extLst>
      <p:ext uri="{BB962C8B-B14F-4D97-AF65-F5344CB8AC3E}">
        <p14:creationId xmlns:p14="http://schemas.microsoft.com/office/powerpoint/2010/main" val="402366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9AB89037-DE57-47F0-AFF7-7C1DDCD64D38}"/>
              </a:ext>
            </a:extLst>
          </p:cNvPr>
          <p:cNvSpPr txBox="1">
            <a:spLocks/>
          </p:cNvSpPr>
          <p:nvPr/>
        </p:nvSpPr>
        <p:spPr>
          <a:xfrm>
            <a:off x="838200" y="2508671"/>
            <a:ext cx="10515600" cy="3051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results are split into 5 sections:</a:t>
            </a:r>
          </a:p>
          <a:p>
            <a:pPr lvl="1"/>
            <a:r>
              <a:rPr lang="en-US" sz="2000"/>
              <a:t>SQL (EDA with SQL)</a:t>
            </a:r>
          </a:p>
          <a:p>
            <a:pPr lvl="1"/>
            <a:r>
              <a:rPr lang="en-US" sz="2000"/>
              <a:t>Matplotlib and Seaborn (EDA with Visualization)</a:t>
            </a:r>
          </a:p>
          <a:p>
            <a:pPr lvl="1"/>
            <a:r>
              <a:rPr lang="en-US" sz="2000"/>
              <a:t>Folium</a:t>
            </a:r>
          </a:p>
          <a:p>
            <a:pPr lvl="1"/>
            <a:r>
              <a:rPr lang="en-US" sz="2000"/>
              <a:t>Dash</a:t>
            </a:r>
          </a:p>
          <a:p>
            <a:pPr lvl="1"/>
            <a:r>
              <a:rPr lang="en-US" sz="2000"/>
              <a:t>Predictive Analysis </a:t>
            </a:r>
          </a:p>
          <a:p>
            <a:r>
              <a:rPr lang="en-US" sz="2400"/>
              <a:t>In all of the graphs that follow, class 0 represents a failed launch outcome while class 1 represents a successful launch outcome.</a:t>
            </a:r>
          </a:p>
          <a:p>
            <a:endParaRPr lang="en-US" sz="2400" dirty="0"/>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CF2416-E105-4077-8C30-BB21BB4BACFF}"/>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pic>
        <p:nvPicPr>
          <p:cNvPr id="5" name="Picture 4">
            <a:extLst>
              <a:ext uri="{FF2B5EF4-FFF2-40B4-BE49-F238E27FC236}">
                <a16:creationId xmlns:a16="http://schemas.microsoft.com/office/drawing/2014/main" id="{9C7B0705-C6FB-4D19-8064-E0A9F102D2E9}"/>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6" name="Picture 5">
            <a:extLst>
              <a:ext uri="{FF2B5EF4-FFF2-40B4-BE49-F238E27FC236}">
                <a16:creationId xmlns:a16="http://schemas.microsoft.com/office/drawing/2014/main" id="{D45A0584-A239-465E-980E-DF086C27136A}"/>
              </a:ext>
            </a:extLst>
          </p:cNvPr>
          <p:cNvPicPr>
            <a:picLocks noChangeAspect="1"/>
          </p:cNvPicPr>
          <p:nvPr/>
        </p:nvPicPr>
        <p:blipFill>
          <a:blip r:embed="rId3"/>
          <a:stretch>
            <a:fillRect/>
          </a:stretch>
        </p:blipFill>
        <p:spPr>
          <a:xfrm>
            <a:off x="0" y="4792505"/>
            <a:ext cx="12192000" cy="1522846"/>
          </a:xfrm>
          <a:prstGeom prst="rect">
            <a:avLst/>
          </a:prstGeom>
        </p:spPr>
      </p:pic>
      <p:sp>
        <p:nvSpPr>
          <p:cNvPr id="7" name="Title 1">
            <a:extLst>
              <a:ext uri="{FF2B5EF4-FFF2-40B4-BE49-F238E27FC236}">
                <a16:creationId xmlns:a16="http://schemas.microsoft.com/office/drawing/2014/main" id="{621A0CBB-83C7-4C6C-91D7-880A0AAF86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58734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Content Placeholder 2">
            <a:extLst>
              <a:ext uri="{FF2B5EF4-FFF2-40B4-BE49-F238E27FC236}">
                <a16:creationId xmlns:a16="http://schemas.microsoft.com/office/drawing/2014/main" id="{FDA8389F-872B-4760-8007-E0EB86CF7034}"/>
              </a:ext>
            </a:extLst>
          </p:cNvPr>
          <p:cNvSpPr txBox="1">
            <a:spLocks/>
          </p:cNvSpPr>
          <p:nvPr/>
        </p:nvSpPr>
        <p:spPr>
          <a:xfrm>
            <a:off x="838200" y="1497350"/>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total payload mass carried by boosters launched by NASA (CRS)</a:t>
            </a:r>
          </a:p>
          <a:p>
            <a:endParaRPr lang="en-US" sz="2400"/>
          </a:p>
          <a:p>
            <a:pPr marL="0" indent="0">
              <a:buFont typeface="Arial" panose="020B0604020202020204" pitchFamily="34" charset="0"/>
              <a:buNone/>
            </a:pPr>
            <a:endParaRPr lang="en-US" sz="2400"/>
          </a:p>
          <a:p>
            <a:r>
              <a:rPr lang="en-US" sz="2400"/>
              <a:t>The average payload mass carried by booster version F9 v1.1</a:t>
            </a:r>
          </a:p>
          <a:p>
            <a:endParaRPr lang="en-US" sz="2400"/>
          </a:p>
          <a:p>
            <a:pPr marL="0" indent="0">
              <a:buFont typeface="Arial" panose="020B0604020202020204" pitchFamily="34" charset="0"/>
              <a:buNone/>
            </a:pPr>
            <a:endParaRPr lang="en-US" sz="2400"/>
          </a:p>
          <a:p>
            <a:r>
              <a:rPr lang="en-US" sz="2400"/>
              <a:t>The date when the first successful landing outcome in ground pad was achieved</a:t>
            </a:r>
          </a:p>
          <a:p>
            <a:pPr marL="0" indent="0">
              <a:buFont typeface="Arial" panose="020B0604020202020204" pitchFamily="34" charset="0"/>
              <a:buNone/>
            </a:pPr>
            <a:endParaRPr lang="en-US" sz="2400"/>
          </a:p>
          <a:p>
            <a:endParaRPr lang="en-US" sz="2400"/>
          </a:p>
          <a:p>
            <a:endParaRPr lang="en-US" sz="2400"/>
          </a:p>
          <a:p>
            <a:endParaRPr lang="en-US" sz="2400"/>
          </a:p>
          <a:p>
            <a:pPr marL="0" indent="0">
              <a:buFont typeface="Arial" panose="020B0604020202020204" pitchFamily="34" charset="0"/>
              <a:buNone/>
            </a:pPr>
            <a:endParaRPr lang="en-US" sz="2400" dirty="0"/>
          </a:p>
        </p:txBody>
      </p:sp>
      <p:pic>
        <p:nvPicPr>
          <p:cNvPr id="8" name="Picture 7">
            <a:extLst>
              <a:ext uri="{FF2B5EF4-FFF2-40B4-BE49-F238E27FC236}">
                <a16:creationId xmlns:a16="http://schemas.microsoft.com/office/drawing/2014/main" id="{5E5486CF-27E7-405E-A112-6BA1B59438C2}"/>
              </a:ext>
            </a:extLst>
          </p:cNvPr>
          <p:cNvPicPr>
            <a:picLocks noChangeAspect="1"/>
          </p:cNvPicPr>
          <p:nvPr/>
        </p:nvPicPr>
        <p:blipFill>
          <a:blip r:embed="rId3"/>
          <a:stretch>
            <a:fillRect/>
          </a:stretch>
        </p:blipFill>
        <p:spPr>
          <a:xfrm>
            <a:off x="1172186" y="2071202"/>
            <a:ext cx="2882900" cy="723900"/>
          </a:xfrm>
          <a:prstGeom prst="rect">
            <a:avLst/>
          </a:prstGeom>
        </p:spPr>
      </p:pic>
      <p:pic>
        <p:nvPicPr>
          <p:cNvPr id="9" name="Picture 8">
            <a:extLst>
              <a:ext uri="{FF2B5EF4-FFF2-40B4-BE49-F238E27FC236}">
                <a16:creationId xmlns:a16="http://schemas.microsoft.com/office/drawing/2014/main" id="{22010B6F-EF47-4F35-8540-47022D5A22EB}"/>
              </a:ext>
            </a:extLst>
          </p:cNvPr>
          <p:cNvPicPr>
            <a:picLocks noChangeAspect="1"/>
          </p:cNvPicPr>
          <p:nvPr/>
        </p:nvPicPr>
        <p:blipFill>
          <a:blip r:embed="rId4"/>
          <a:stretch>
            <a:fillRect/>
          </a:stretch>
        </p:blipFill>
        <p:spPr>
          <a:xfrm>
            <a:off x="1172186" y="3485153"/>
            <a:ext cx="3886200" cy="622300"/>
          </a:xfrm>
          <a:prstGeom prst="rect">
            <a:avLst/>
          </a:prstGeom>
        </p:spPr>
      </p:pic>
      <p:pic>
        <p:nvPicPr>
          <p:cNvPr id="10" name="Picture 9">
            <a:extLst>
              <a:ext uri="{FF2B5EF4-FFF2-40B4-BE49-F238E27FC236}">
                <a16:creationId xmlns:a16="http://schemas.microsoft.com/office/drawing/2014/main" id="{21A31AD0-F8EE-49B2-BA1D-B90DE3FE95FC}"/>
              </a:ext>
            </a:extLst>
          </p:cNvPr>
          <p:cNvPicPr>
            <a:picLocks noChangeAspect="1"/>
          </p:cNvPicPr>
          <p:nvPr/>
        </p:nvPicPr>
        <p:blipFill>
          <a:blip r:embed="rId5"/>
          <a:stretch>
            <a:fillRect/>
          </a:stretch>
        </p:blipFill>
        <p:spPr>
          <a:xfrm>
            <a:off x="1172186" y="4838752"/>
            <a:ext cx="4279900" cy="749300"/>
          </a:xfrm>
          <a:prstGeom prst="rect">
            <a:avLst/>
          </a:prstGeom>
        </p:spPr>
      </p:pic>
    </p:spTree>
    <p:extLst>
      <p:ext uri="{BB962C8B-B14F-4D97-AF65-F5344CB8AC3E}">
        <p14:creationId xmlns:p14="http://schemas.microsoft.com/office/powerpoint/2010/main" val="1816875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11" name="Content Placeholder 2">
            <a:extLst>
              <a:ext uri="{FF2B5EF4-FFF2-40B4-BE49-F238E27FC236}">
                <a16:creationId xmlns:a16="http://schemas.microsoft.com/office/drawing/2014/main" id="{F88A7A5A-615E-42FC-8A5A-1AF01DD1D143}"/>
              </a:ext>
            </a:extLst>
          </p:cNvPr>
          <p:cNvSpPr txBox="1">
            <a:spLocks/>
          </p:cNvSpPr>
          <p:nvPr/>
        </p:nvSpPr>
        <p:spPr>
          <a:xfrm>
            <a:off x="770011" y="1482856"/>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names of the boosters which have success in drone ship and have payload mass greater than 4000 but less than 6000</a:t>
            </a:r>
          </a:p>
          <a:p>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r>
              <a:rPr lang="en-US" sz="2400"/>
              <a:t>The total number of successful and failure mission outcomes</a:t>
            </a:r>
          </a:p>
          <a:p>
            <a:pPr marL="0" indent="0">
              <a:buFont typeface="Arial" panose="020B0604020202020204" pitchFamily="34" charset="0"/>
              <a:buNone/>
            </a:pPr>
            <a:endParaRPr lang="en-US" sz="2400" dirty="0"/>
          </a:p>
        </p:txBody>
      </p:sp>
      <p:pic>
        <p:nvPicPr>
          <p:cNvPr id="12" name="Picture 11">
            <a:extLst>
              <a:ext uri="{FF2B5EF4-FFF2-40B4-BE49-F238E27FC236}">
                <a16:creationId xmlns:a16="http://schemas.microsoft.com/office/drawing/2014/main" id="{0E0062E5-CFF8-4153-BBE2-456B502250BE}"/>
              </a:ext>
            </a:extLst>
          </p:cNvPr>
          <p:cNvPicPr>
            <a:picLocks noChangeAspect="1"/>
          </p:cNvPicPr>
          <p:nvPr/>
        </p:nvPicPr>
        <p:blipFill>
          <a:blip r:embed="rId3"/>
          <a:stretch>
            <a:fillRect/>
          </a:stretch>
        </p:blipFill>
        <p:spPr>
          <a:xfrm>
            <a:off x="1103997" y="2268256"/>
            <a:ext cx="1511300" cy="1625600"/>
          </a:xfrm>
          <a:prstGeom prst="rect">
            <a:avLst/>
          </a:prstGeom>
        </p:spPr>
      </p:pic>
      <p:pic>
        <p:nvPicPr>
          <p:cNvPr id="13" name="Picture 12">
            <a:extLst>
              <a:ext uri="{FF2B5EF4-FFF2-40B4-BE49-F238E27FC236}">
                <a16:creationId xmlns:a16="http://schemas.microsoft.com/office/drawing/2014/main" id="{809EA99D-3B74-46ED-A752-3EFFC9C1E488}"/>
              </a:ext>
            </a:extLst>
          </p:cNvPr>
          <p:cNvPicPr>
            <a:picLocks noChangeAspect="1"/>
          </p:cNvPicPr>
          <p:nvPr/>
        </p:nvPicPr>
        <p:blipFill>
          <a:blip r:embed="rId4"/>
          <a:stretch>
            <a:fillRect/>
          </a:stretch>
        </p:blipFill>
        <p:spPr>
          <a:xfrm>
            <a:off x="1103997" y="4656227"/>
            <a:ext cx="4851400" cy="685800"/>
          </a:xfrm>
          <a:prstGeom prst="rect">
            <a:avLst/>
          </a:prstGeom>
        </p:spPr>
      </p:pic>
    </p:spTree>
    <p:extLst>
      <p:ext uri="{BB962C8B-B14F-4D97-AF65-F5344CB8AC3E}">
        <p14:creationId xmlns:p14="http://schemas.microsoft.com/office/powerpoint/2010/main" val="550177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42461D7-33C3-4976-8D63-E211CB2790B5}"/>
              </a:ext>
            </a:extLst>
          </p:cNvPr>
          <p:cNvPicPr>
            <a:picLocks noChangeAspect="1"/>
          </p:cNvPicPr>
          <p:nvPr/>
        </p:nvPicPr>
        <p:blipFill>
          <a:blip r:embed="rId3"/>
          <a:stretch>
            <a:fillRect/>
          </a:stretch>
        </p:blipFill>
        <p:spPr>
          <a:xfrm>
            <a:off x="1971833" y="1622512"/>
            <a:ext cx="7665474" cy="42303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C202C1B-ED4C-46E0-A7A8-863811B85DD3}"/>
              </a:ext>
            </a:extLst>
          </p:cNvPr>
          <p:cNvPicPr>
            <a:picLocks noChangeAspect="1"/>
          </p:cNvPicPr>
          <p:nvPr/>
        </p:nvPicPr>
        <p:blipFill>
          <a:blip r:embed="rId3"/>
          <a:stretch>
            <a:fillRect/>
          </a:stretch>
        </p:blipFill>
        <p:spPr>
          <a:xfrm>
            <a:off x="2038760" y="1710580"/>
            <a:ext cx="7827911" cy="42440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7A832C6-5DDE-4F98-B775-BFC5BF2D998B}"/>
              </a:ext>
            </a:extLst>
          </p:cNvPr>
          <p:cNvPicPr>
            <a:picLocks noChangeAspect="1"/>
          </p:cNvPicPr>
          <p:nvPr/>
        </p:nvPicPr>
        <p:blipFill>
          <a:blip r:embed="rId3"/>
          <a:stretch>
            <a:fillRect/>
          </a:stretch>
        </p:blipFill>
        <p:spPr>
          <a:xfrm>
            <a:off x="2768212" y="1717967"/>
            <a:ext cx="6024276" cy="41241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88D0B82-D67C-4173-BBB0-BB3C8F712DC1}"/>
              </a:ext>
            </a:extLst>
          </p:cNvPr>
          <p:cNvPicPr>
            <a:picLocks noChangeAspect="1"/>
          </p:cNvPicPr>
          <p:nvPr/>
        </p:nvPicPr>
        <p:blipFill>
          <a:blip r:embed="rId3"/>
          <a:stretch>
            <a:fillRect/>
          </a:stretch>
        </p:blipFill>
        <p:spPr>
          <a:xfrm>
            <a:off x="2151570" y="1954145"/>
            <a:ext cx="7487265" cy="42722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5C93B3E-6CEF-49D3-AF60-3F56866E36C4}"/>
              </a:ext>
            </a:extLst>
          </p:cNvPr>
          <p:cNvPicPr>
            <a:picLocks noChangeAspect="1"/>
          </p:cNvPicPr>
          <p:nvPr/>
        </p:nvPicPr>
        <p:blipFill>
          <a:blip r:embed="rId3"/>
          <a:stretch>
            <a:fillRect/>
          </a:stretch>
        </p:blipFill>
        <p:spPr>
          <a:xfrm>
            <a:off x="2339075" y="1750777"/>
            <a:ext cx="7377471" cy="42747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3D4BFDD-EA1E-42DF-8048-9EBE73BF028E}"/>
              </a:ext>
            </a:extLst>
          </p:cNvPr>
          <p:cNvPicPr>
            <a:picLocks noChangeAspect="1"/>
          </p:cNvPicPr>
          <p:nvPr/>
        </p:nvPicPr>
        <p:blipFill>
          <a:blip r:embed="rId3"/>
          <a:stretch>
            <a:fillRect/>
          </a:stretch>
        </p:blipFill>
        <p:spPr>
          <a:xfrm>
            <a:off x="2289277" y="1757778"/>
            <a:ext cx="7238181" cy="426779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2670022-985C-4C6C-80FD-77E8AC0FC0CA}"/>
              </a:ext>
            </a:extLst>
          </p:cNvPr>
          <p:cNvPicPr>
            <a:picLocks noChangeAspect="1"/>
          </p:cNvPicPr>
          <p:nvPr/>
        </p:nvPicPr>
        <p:blipFill>
          <a:blip r:embed="rId3"/>
          <a:stretch>
            <a:fillRect/>
          </a:stretch>
        </p:blipFill>
        <p:spPr>
          <a:xfrm>
            <a:off x="4367331" y="1588178"/>
            <a:ext cx="1473200" cy="1549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CCDFBDB-1D3B-4D5F-A994-293529CEAF6D}"/>
              </a:ext>
            </a:extLst>
          </p:cNvPr>
          <p:cNvPicPr>
            <a:picLocks noChangeAspect="1"/>
          </p:cNvPicPr>
          <p:nvPr/>
        </p:nvPicPr>
        <p:blipFill>
          <a:blip r:embed="rId3"/>
          <a:stretch>
            <a:fillRect/>
          </a:stretch>
        </p:blipFill>
        <p:spPr>
          <a:xfrm>
            <a:off x="0" y="2795213"/>
            <a:ext cx="12192000" cy="152284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7A3A024-7D9E-4D36-87FF-5F09AC2DEC7A}"/>
              </a:ext>
            </a:extLst>
          </p:cNvPr>
          <p:cNvPicPr>
            <a:picLocks noChangeAspect="1"/>
          </p:cNvPicPr>
          <p:nvPr/>
        </p:nvPicPr>
        <p:blipFill>
          <a:blip r:embed="rId3"/>
          <a:stretch>
            <a:fillRect/>
          </a:stretch>
        </p:blipFill>
        <p:spPr>
          <a:xfrm>
            <a:off x="4356820" y="2705100"/>
            <a:ext cx="2882900" cy="723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2">
            <a:extLst>
              <a:ext uri="{FF2B5EF4-FFF2-40B4-BE49-F238E27FC236}">
                <a16:creationId xmlns:a16="http://schemas.microsoft.com/office/drawing/2014/main" id="{BA5D1EF8-8F66-495C-A4A9-C5A83BC78DCB}"/>
              </a:ext>
            </a:extLst>
          </p:cNvPr>
          <p:cNvSpPr txBox="1">
            <a:spLocks/>
          </p:cNvSpPr>
          <p:nvPr/>
        </p:nvSpPr>
        <p:spPr>
          <a:xfrm>
            <a:off x="670167" y="2081688"/>
            <a:ext cx="10515600"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average payload mass carried by booster version F9 v1.1</a:t>
            </a:r>
          </a:p>
          <a:p>
            <a:endParaRPr lang="en-US" sz="2400" dirty="0"/>
          </a:p>
          <a:p>
            <a:endParaRPr lang="en-US" sz="2400" dirty="0"/>
          </a:p>
          <a:p>
            <a:endParaRPr lang="en-US" sz="2400" dirty="0"/>
          </a:p>
          <a:p>
            <a:pPr marL="0" indent="0">
              <a:buFont typeface="Arial" panose="020B0604020202020204" pitchFamily="34" charset="0"/>
              <a:buNone/>
            </a:pPr>
            <a:endParaRPr lang="en-US" sz="2400" dirty="0"/>
          </a:p>
        </p:txBody>
      </p:sp>
      <p:pic>
        <p:nvPicPr>
          <p:cNvPr id="7" name="Picture 6">
            <a:extLst>
              <a:ext uri="{FF2B5EF4-FFF2-40B4-BE49-F238E27FC236}">
                <a16:creationId xmlns:a16="http://schemas.microsoft.com/office/drawing/2014/main" id="{723335F4-6619-426D-94BD-7280E869D935}"/>
              </a:ext>
            </a:extLst>
          </p:cNvPr>
          <p:cNvPicPr>
            <a:picLocks noChangeAspect="1"/>
          </p:cNvPicPr>
          <p:nvPr/>
        </p:nvPicPr>
        <p:blipFill>
          <a:blip r:embed="rId3"/>
          <a:stretch>
            <a:fillRect/>
          </a:stretch>
        </p:blipFill>
        <p:spPr>
          <a:xfrm>
            <a:off x="3432043" y="3117850"/>
            <a:ext cx="3886200" cy="6223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65327"/>
          </a:xfrm>
          <a:prstGeom prst="rect">
            <a:avLst/>
          </a:prstGeom>
        </p:spPr>
        <p:txBody>
          <a:bodyPr lIns="91440" tIns="45720" rIns="91440" bIns="45720" anchor="t">
            <a:normAutofit/>
          </a:bodyPr>
          <a:lstStyle/>
          <a:p>
            <a:r>
              <a:rPr lang="en-US" sz="2000" dirty="0"/>
              <a:t>The date when the first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AABB24E-B318-4F2C-BA63-FD3DDECFABED}"/>
              </a:ext>
            </a:extLst>
          </p:cNvPr>
          <p:cNvPicPr>
            <a:picLocks noChangeAspect="1"/>
          </p:cNvPicPr>
          <p:nvPr/>
        </p:nvPicPr>
        <p:blipFill>
          <a:blip r:embed="rId3"/>
          <a:stretch>
            <a:fillRect/>
          </a:stretch>
        </p:blipFill>
        <p:spPr>
          <a:xfrm>
            <a:off x="3502854" y="2807336"/>
            <a:ext cx="4279900" cy="749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1140"/>
            <a:ext cx="10006277" cy="4335780"/>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capstone project, we aim to predict whether the SpaceX Falcon 9 first stage will land successfully using various machine learning classification algorithms. </a:t>
            </a:r>
          </a:p>
          <a:p>
            <a:pPr>
              <a:lnSpc>
                <a:spcPct val="100000"/>
              </a:lnSpc>
              <a:spcBef>
                <a:spcPts val="1400"/>
              </a:spcBef>
            </a:pPr>
            <a:r>
              <a:rPr lang="en-US" sz="2200" dirty="0">
                <a:solidFill>
                  <a:schemeClr val="accent3">
                    <a:lumMod val="25000"/>
                  </a:schemeClr>
                </a:solidFill>
                <a:latin typeface="Abadi" panose="020B0604020104020204" pitchFamily="34" charset="0"/>
              </a:rPr>
              <a:t>The primary steps in this project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wrangling, and formatting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Our analysis indicates that certain features of the rocket launches correlate with the launch outcomes, i.e., success or failure. Based on our findings, we conclude that the decision tree algorithm may be the most effective for predicting the successful landing of the Falcon 9 first stage.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12472"/>
          </a:xfrm>
          <a:prstGeom prst="rect">
            <a:avLst/>
          </a:prstGeom>
        </p:spPr>
        <p:txBody>
          <a:bodyPr lIns="91440" tIns="45720" rIns="91440" bIns="45720" anchor="t">
            <a:normAutofit/>
          </a:bodyPr>
          <a:lstStyle/>
          <a:p>
            <a:r>
              <a:rPr lang="en-US" sz="2000" dirty="0"/>
              <a:t>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A8C410CE-F246-42D9-A929-8A13443046EF}"/>
              </a:ext>
            </a:extLst>
          </p:cNvPr>
          <p:cNvPicPr>
            <a:picLocks noChangeAspect="1"/>
          </p:cNvPicPr>
          <p:nvPr/>
        </p:nvPicPr>
        <p:blipFill>
          <a:blip r:embed="rId3"/>
          <a:stretch>
            <a:fillRect/>
          </a:stretch>
        </p:blipFill>
        <p:spPr>
          <a:xfrm>
            <a:off x="5008462" y="3240837"/>
            <a:ext cx="1511300" cy="16256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r>
              <a:rPr lang="en-US" sz="2000" dirty="0"/>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D804AF3-E6A8-487A-AF4E-BF4BF85DFCA3}"/>
              </a:ext>
            </a:extLst>
          </p:cNvPr>
          <p:cNvPicPr>
            <a:picLocks noChangeAspect="1"/>
          </p:cNvPicPr>
          <p:nvPr/>
        </p:nvPicPr>
        <p:blipFill>
          <a:blip r:embed="rId3"/>
          <a:stretch>
            <a:fillRect/>
          </a:stretch>
        </p:blipFill>
        <p:spPr>
          <a:xfrm>
            <a:off x="3452931" y="3055428"/>
            <a:ext cx="4851400" cy="685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r>
              <a:rPr lang="en-US" sz="2000" dirty="0"/>
              <a:t>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9B20CB3-08D7-46E0-BA27-B997B1E5D59C}"/>
              </a:ext>
            </a:extLst>
          </p:cNvPr>
          <p:cNvPicPr>
            <a:picLocks noChangeAspect="1"/>
          </p:cNvPicPr>
          <p:nvPr/>
        </p:nvPicPr>
        <p:blipFill>
          <a:blip r:embed="rId3"/>
          <a:stretch>
            <a:fillRect/>
          </a:stretch>
        </p:blipFill>
        <p:spPr>
          <a:xfrm>
            <a:off x="4584700" y="2406566"/>
            <a:ext cx="1511300" cy="3949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07065"/>
          </a:xfrm>
          <a:prstGeom prst="rect">
            <a:avLst/>
          </a:prstGeom>
        </p:spPr>
        <p:txBody>
          <a:bodyPr lIns="91440" tIns="45720" rIns="91440" bIns="45720" anchor="t">
            <a:normAutofit/>
          </a:bodyPr>
          <a:lstStyle/>
          <a:p>
            <a:pPr>
              <a:lnSpc>
                <a:spcPct val="100000"/>
              </a:lnSpc>
              <a:spcBef>
                <a:spcPts val="1400"/>
              </a:spcBef>
            </a:pPr>
            <a:r>
              <a:rPr lang="en-MY" sz="2000" dirty="0"/>
              <a:t>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C07A7EC-8B9E-4570-86B5-2A07FE113244}"/>
              </a:ext>
            </a:extLst>
          </p:cNvPr>
          <p:cNvPicPr>
            <a:picLocks noChangeAspect="1"/>
          </p:cNvPicPr>
          <p:nvPr/>
        </p:nvPicPr>
        <p:blipFill>
          <a:blip r:embed="rId3"/>
          <a:stretch>
            <a:fillRect/>
          </a:stretch>
        </p:blipFill>
        <p:spPr>
          <a:xfrm>
            <a:off x="3726200" y="3344492"/>
            <a:ext cx="3562046" cy="10090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96554"/>
          </a:xfrm>
          <a:prstGeom prst="rect">
            <a:avLst/>
          </a:prstGeom>
        </p:spPr>
        <p:txBody>
          <a:bodyPr lIns="91440" tIns="45720" rIns="91440" bIns="45720" anchor="t"/>
          <a:lstStyle/>
          <a:p>
            <a:pPr>
              <a:lnSpc>
                <a:spcPct val="100000"/>
              </a:lnSpc>
              <a:spcBef>
                <a:spcPts val="1400"/>
              </a:spcBef>
            </a:pPr>
            <a:r>
              <a:rPr lang="en-MY" sz="2000" dirty="0"/>
              <a:t>The count of landing outcomes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3BD0C7E-824E-4761-9A1C-79A4C14F0793}"/>
              </a:ext>
            </a:extLst>
          </p:cNvPr>
          <p:cNvPicPr>
            <a:picLocks noChangeAspect="1"/>
          </p:cNvPicPr>
          <p:nvPr/>
        </p:nvPicPr>
        <p:blipFill>
          <a:blip r:embed="rId3"/>
          <a:stretch>
            <a:fillRect/>
          </a:stretch>
        </p:blipFill>
        <p:spPr>
          <a:xfrm>
            <a:off x="3946916" y="3130479"/>
            <a:ext cx="2367427" cy="248679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70E6244F-FB3B-4BB4-A3C2-767225536EEA}"/>
              </a:ext>
            </a:extLst>
          </p:cNvPr>
          <p:cNvPicPr>
            <a:picLocks noChangeAspect="1"/>
          </p:cNvPicPr>
          <p:nvPr/>
        </p:nvPicPr>
        <p:blipFill>
          <a:blip r:embed="rId3"/>
          <a:stretch>
            <a:fillRect/>
          </a:stretch>
        </p:blipFill>
        <p:spPr>
          <a:xfrm>
            <a:off x="2268793" y="2026985"/>
            <a:ext cx="7654413" cy="39112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Picture 5">
            <a:extLst>
              <a:ext uri="{FF2B5EF4-FFF2-40B4-BE49-F238E27FC236}">
                <a16:creationId xmlns:a16="http://schemas.microsoft.com/office/drawing/2014/main" id="{0EF8FF44-1B91-4B2C-9E93-373A2B336BAC}"/>
              </a:ext>
            </a:extLst>
          </p:cNvPr>
          <p:cNvPicPr>
            <a:picLocks noChangeAspect="1"/>
          </p:cNvPicPr>
          <p:nvPr/>
        </p:nvPicPr>
        <p:blipFill>
          <a:blip r:embed="rId3"/>
          <a:stretch>
            <a:fillRect/>
          </a:stretch>
        </p:blipFill>
        <p:spPr>
          <a:xfrm>
            <a:off x="1591301" y="2076100"/>
            <a:ext cx="8495071" cy="35453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Picture 5">
            <a:extLst>
              <a:ext uri="{FF2B5EF4-FFF2-40B4-BE49-F238E27FC236}">
                <a16:creationId xmlns:a16="http://schemas.microsoft.com/office/drawing/2014/main" id="{B5BBA27D-7B30-40D2-99A9-070FCAEF3E15}"/>
              </a:ext>
            </a:extLst>
          </p:cNvPr>
          <p:cNvPicPr>
            <a:picLocks noChangeAspect="1"/>
          </p:cNvPicPr>
          <p:nvPr/>
        </p:nvPicPr>
        <p:blipFill rotWithShape="1">
          <a:blip r:embed="rId3"/>
          <a:srcRect l="32712" t="15961"/>
          <a:stretch/>
        </p:blipFill>
        <p:spPr>
          <a:xfrm>
            <a:off x="3224895" y="1881806"/>
            <a:ext cx="6120581" cy="33496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60576" y="1332682"/>
            <a:ext cx="11172343" cy="34221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project, we aim to predict whether the Falcon 9 first stage will land successfully. SpaceX advertises Falcon 9 rocket launches on its website at a cost of 62 million dollars, significantly lower than the 165 million dollars charged by other providers. This cost efficiency is largely due to SpaceX's ability to reuse the first stage of the rocket. By accurately predicting the landing success of the first stage, we can better estimate the cost of a launch. </a:t>
            </a:r>
          </a:p>
          <a:p>
            <a:pPr>
              <a:spcBef>
                <a:spcPts val="1400"/>
              </a:spcBef>
            </a:pPr>
            <a:r>
              <a:rPr lang="en-US" sz="2200" dirty="0">
                <a:solidFill>
                  <a:schemeClr val="accent3">
                    <a:lumMod val="25000"/>
                  </a:schemeClr>
                </a:solidFill>
                <a:latin typeface="Abadi" panose="020B0604020104020204" pitchFamily="34" charset="0"/>
              </a:rPr>
              <a:t>This information could be valuable for alternate companies looking to bid against SpaceX for rocket launch </a:t>
            </a:r>
            <a:r>
              <a:rPr lang="en-US" sz="2200" dirty="0" err="1">
                <a:solidFill>
                  <a:schemeClr val="accent3">
                    <a:lumMod val="25000"/>
                  </a:schemeClr>
                </a:solidFill>
                <a:latin typeface="Abadi" panose="020B0604020104020204" pitchFamily="34" charset="0"/>
              </a:rPr>
              <a:t>contracts.It</a:t>
            </a:r>
            <a:r>
              <a:rPr lang="en-US" sz="2200" dirty="0">
                <a:solidFill>
                  <a:schemeClr val="accent3">
                    <a:lumMod val="25000"/>
                  </a:schemeClr>
                </a:solidFill>
                <a:latin typeface="Abadi" panose="020B0604020104020204" pitchFamily="34" charset="0"/>
              </a:rPr>
              <a:t> is important to note that many unsuccessful landings are intentional, as SpaceX occasionally opts for a controlled landing in the ocean. </a:t>
            </a:r>
          </a:p>
          <a:p>
            <a:pPr>
              <a:spcBef>
                <a:spcPts val="1400"/>
              </a:spcBef>
            </a:pPr>
            <a:r>
              <a:rPr lang="en-US" sz="2200" dirty="0">
                <a:solidFill>
                  <a:schemeClr val="accent3">
                    <a:lumMod val="25000"/>
                  </a:schemeClr>
                </a:solidFill>
                <a:latin typeface="Abadi" panose="020B0604020104020204" pitchFamily="34" charset="0"/>
              </a:rPr>
              <a:t>The primary question we seek to answer is: given a set of features about a Falcon 9 rocket launch, including payload mass, orbit type, launch site, and others, can we predict whether the first stage of the rocket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Picture 5">
            <a:extLst>
              <a:ext uri="{FF2B5EF4-FFF2-40B4-BE49-F238E27FC236}">
                <a16:creationId xmlns:a16="http://schemas.microsoft.com/office/drawing/2014/main" id="{77DEA6B6-707D-4E90-AC90-209C0A255A96}"/>
              </a:ext>
            </a:extLst>
          </p:cNvPr>
          <p:cNvPicPr>
            <a:picLocks noChangeAspect="1"/>
          </p:cNvPicPr>
          <p:nvPr/>
        </p:nvPicPr>
        <p:blipFill>
          <a:blip r:embed="rId3"/>
          <a:stretch>
            <a:fillRect/>
          </a:stretch>
        </p:blipFill>
        <p:spPr>
          <a:xfrm>
            <a:off x="1640166" y="1980849"/>
            <a:ext cx="8775290" cy="36198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6" name="Picture 5">
            <a:extLst>
              <a:ext uri="{FF2B5EF4-FFF2-40B4-BE49-F238E27FC236}">
                <a16:creationId xmlns:a16="http://schemas.microsoft.com/office/drawing/2014/main" id="{4209BFD3-ED56-4F5A-9770-1C0957818DF0}"/>
              </a:ext>
            </a:extLst>
          </p:cNvPr>
          <p:cNvPicPr>
            <a:picLocks noChangeAspect="1"/>
          </p:cNvPicPr>
          <p:nvPr/>
        </p:nvPicPr>
        <p:blipFill>
          <a:blip r:embed="rId3"/>
          <a:stretch>
            <a:fillRect/>
          </a:stretch>
        </p:blipFill>
        <p:spPr>
          <a:xfrm>
            <a:off x="1533069" y="1954599"/>
            <a:ext cx="9483213" cy="343585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2">
            <a:extLst>
              <a:ext uri="{FF2B5EF4-FFF2-40B4-BE49-F238E27FC236}">
                <a16:creationId xmlns:a16="http://schemas.microsoft.com/office/drawing/2014/main" id="{FF835951-7AD8-4BEB-BD2C-5DD44430C02C}"/>
              </a:ext>
            </a:extLst>
          </p:cNvPr>
          <p:cNvSpPr txBox="1">
            <a:spLocks/>
          </p:cNvSpPr>
          <p:nvPr/>
        </p:nvSpPr>
        <p:spPr>
          <a:xfrm>
            <a:off x="838200" y="1903263"/>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pic>
        <p:nvPicPr>
          <p:cNvPr id="7" name="Picture 6">
            <a:extLst>
              <a:ext uri="{FF2B5EF4-FFF2-40B4-BE49-F238E27FC236}">
                <a16:creationId xmlns:a16="http://schemas.microsoft.com/office/drawing/2014/main" id="{73B20F8D-C4FE-4BBE-A08F-90670DC878E0}"/>
              </a:ext>
            </a:extLst>
          </p:cNvPr>
          <p:cNvPicPr>
            <a:picLocks noChangeAspect="1"/>
          </p:cNvPicPr>
          <p:nvPr/>
        </p:nvPicPr>
        <p:blipFill>
          <a:blip r:embed="rId3"/>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2">
            <a:extLst>
              <a:ext uri="{FF2B5EF4-FFF2-40B4-BE49-F238E27FC236}">
                <a16:creationId xmlns:a16="http://schemas.microsoft.com/office/drawing/2014/main" id="{29B16B31-3829-44FA-A9E8-6047AA397BF6}"/>
              </a:ext>
            </a:extLst>
          </p:cNvPr>
          <p:cNvSpPr txBox="1">
            <a:spLocks/>
          </p:cNvSpPr>
          <p:nvPr/>
        </p:nvSpPr>
        <p:spPr>
          <a:xfrm>
            <a:off x="838200" y="1903263"/>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Support vector machine (SVM)</a:t>
            </a:r>
          </a:p>
          <a:p>
            <a:pPr lvl="1"/>
            <a:r>
              <a:rPr lang="en-US" sz="2000"/>
              <a:t>GridSearchCV best score: </a:t>
            </a:r>
            <a:r>
              <a:rPr lang="en-MY" sz="2000"/>
              <a:t>0.8482142857142856</a:t>
            </a:r>
          </a:p>
          <a:p>
            <a:pPr lvl="1"/>
            <a:r>
              <a:rPr lang="en-MY" sz="2000"/>
              <a:t>Accuracy score on test set: 0.8333333333333334</a:t>
            </a:r>
          </a:p>
          <a:p>
            <a:pPr lvl="1"/>
            <a:r>
              <a:rPr lang="en-MY" sz="2000"/>
              <a:t>Confusion matrix:</a:t>
            </a:r>
            <a:endParaRPr lang="en-MY" sz="2000" dirty="0"/>
          </a:p>
        </p:txBody>
      </p:sp>
      <p:pic>
        <p:nvPicPr>
          <p:cNvPr id="7" name="Picture 6">
            <a:extLst>
              <a:ext uri="{FF2B5EF4-FFF2-40B4-BE49-F238E27FC236}">
                <a16:creationId xmlns:a16="http://schemas.microsoft.com/office/drawing/2014/main" id="{534088E2-74C8-4EFE-850B-B06A3E3CADA8}"/>
              </a:ext>
            </a:extLst>
          </p:cNvPr>
          <p:cNvPicPr>
            <a:picLocks noChangeAspect="1"/>
          </p:cNvPicPr>
          <p:nvPr/>
        </p:nvPicPr>
        <p:blipFill>
          <a:blip r:embed="rId3"/>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8" name="Content Placeholder 2">
            <a:extLst>
              <a:ext uri="{FF2B5EF4-FFF2-40B4-BE49-F238E27FC236}">
                <a16:creationId xmlns:a16="http://schemas.microsoft.com/office/drawing/2014/main" id="{27AA8578-8835-4E52-8AE1-D5018CEF1318}"/>
              </a:ext>
            </a:extLst>
          </p:cNvPr>
          <p:cNvSpPr txBox="1">
            <a:spLocks/>
          </p:cNvSpPr>
          <p:nvPr/>
        </p:nvSpPr>
        <p:spPr>
          <a:xfrm>
            <a:off x="838200" y="1903263"/>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Decision tree</a:t>
            </a:r>
          </a:p>
          <a:p>
            <a:pPr lvl="1"/>
            <a:r>
              <a:rPr lang="en-US" sz="2000"/>
              <a:t>GridSearchCV best score: </a:t>
            </a:r>
            <a:r>
              <a:rPr lang="en-MY" sz="2000"/>
              <a:t>0.8892857142857142</a:t>
            </a:r>
          </a:p>
          <a:p>
            <a:pPr lvl="1"/>
            <a:r>
              <a:rPr lang="en-MY" sz="2000"/>
              <a:t>Accuracy score on test set: 0.8333333333333334</a:t>
            </a:r>
          </a:p>
          <a:p>
            <a:pPr lvl="1"/>
            <a:r>
              <a:rPr lang="en-MY" sz="2000"/>
              <a:t>Confusion matrix:</a:t>
            </a:r>
            <a:endParaRPr lang="en-MY" sz="2000" dirty="0"/>
          </a:p>
        </p:txBody>
      </p:sp>
      <p:pic>
        <p:nvPicPr>
          <p:cNvPr id="10" name="Picture 9">
            <a:extLst>
              <a:ext uri="{FF2B5EF4-FFF2-40B4-BE49-F238E27FC236}">
                <a16:creationId xmlns:a16="http://schemas.microsoft.com/office/drawing/2014/main" id="{F4FE2236-4B76-40D8-9D5D-3CB40163789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715037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2">
            <a:extLst>
              <a:ext uri="{FF2B5EF4-FFF2-40B4-BE49-F238E27FC236}">
                <a16:creationId xmlns:a16="http://schemas.microsoft.com/office/drawing/2014/main" id="{47748F3A-7994-4754-AAF6-E53CB2064B2D}"/>
              </a:ext>
            </a:extLst>
          </p:cNvPr>
          <p:cNvSpPr txBox="1">
            <a:spLocks/>
          </p:cNvSpPr>
          <p:nvPr/>
        </p:nvSpPr>
        <p:spPr>
          <a:xfrm>
            <a:off x="770011" y="1497349"/>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K nearest neighbors (KNN)</a:t>
            </a:r>
          </a:p>
          <a:p>
            <a:pPr lvl="1"/>
            <a:r>
              <a:rPr lang="en-US" sz="2000"/>
              <a:t>GridSearchCV best score: </a:t>
            </a:r>
            <a:r>
              <a:rPr lang="en-MY" sz="2000"/>
              <a:t>0.8482142857142858</a:t>
            </a:r>
          </a:p>
          <a:p>
            <a:pPr lvl="1"/>
            <a:r>
              <a:rPr lang="en-MY" sz="2000"/>
              <a:t>Accuracy score on test set: 0.8333333333333334</a:t>
            </a:r>
          </a:p>
          <a:p>
            <a:pPr lvl="1"/>
            <a:r>
              <a:rPr lang="en-MY" sz="2000"/>
              <a:t>Confusion matrix:</a:t>
            </a:r>
            <a:endParaRPr lang="en-MY" sz="2000" dirty="0"/>
          </a:p>
        </p:txBody>
      </p:sp>
      <p:pic>
        <p:nvPicPr>
          <p:cNvPr id="7" name="Picture 6">
            <a:extLst>
              <a:ext uri="{FF2B5EF4-FFF2-40B4-BE49-F238E27FC236}">
                <a16:creationId xmlns:a16="http://schemas.microsoft.com/office/drawing/2014/main" id="{7599582D-1634-4962-9AF3-672F66413CB0}"/>
              </a:ext>
            </a:extLst>
          </p:cNvPr>
          <p:cNvPicPr>
            <a:picLocks noChangeAspect="1"/>
          </p:cNvPicPr>
          <p:nvPr/>
        </p:nvPicPr>
        <p:blipFill>
          <a:blip r:embed="rId2"/>
          <a:stretch>
            <a:fillRect/>
          </a:stretch>
        </p:blipFill>
        <p:spPr>
          <a:xfrm>
            <a:off x="3691011" y="2556855"/>
            <a:ext cx="4673600" cy="3594100"/>
          </a:xfrm>
          <a:prstGeom prst="rect">
            <a:avLst/>
          </a:prstGeom>
        </p:spPr>
      </p:pic>
    </p:spTree>
    <p:extLst>
      <p:ext uri="{BB962C8B-B14F-4D97-AF65-F5344CB8AC3E}">
        <p14:creationId xmlns:p14="http://schemas.microsoft.com/office/powerpoint/2010/main" val="3047525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Rectangle 2">
            <a:extLst>
              <a:ext uri="{FF2B5EF4-FFF2-40B4-BE49-F238E27FC236}">
                <a16:creationId xmlns:a16="http://schemas.microsoft.com/office/drawing/2014/main" id="{8952D7A4-CF80-458C-A8E7-7740BA12EE30}"/>
              </a:ext>
            </a:extLst>
          </p:cNvPr>
          <p:cNvSpPr>
            <a:spLocks noChangeArrowheads="1"/>
          </p:cNvSpPr>
          <p:nvPr/>
        </p:nvSpPr>
        <p:spPr bwMode="auto">
          <a:xfrm>
            <a:off x="770011" y="1819236"/>
            <a:ext cx="966413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this project, we aim to predict whether the first stage of a Falcon 9 launch will land successfully, which helps determine the cost of a launch.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Various features of a Falcon 9 launch, such as payload mass and orbit type, may influence the mission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Several machine learning algorithms are applied to past Falcon 9 launch data to create predictive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Among the four machine learning algorithms used, the decision tree algorithm produced the most accurate predictive model. </a:t>
            </a: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52A3809C-37A3-4442-A7FA-D930519AF66F}"/>
              </a:ext>
            </a:extLst>
          </p:cNvPr>
          <p:cNvSpPr txBox="1">
            <a:spLocks/>
          </p:cNvSpPr>
          <p:nvPr/>
        </p:nvSpPr>
        <p:spPr>
          <a:xfrm>
            <a:off x="838200" y="1598413"/>
            <a:ext cx="10515600" cy="493902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The overall methodology includes:</a:t>
            </a:r>
          </a:p>
          <a:p>
            <a:pPr marL="914400" lvl="1" indent="-457200">
              <a:buFont typeface="+mj-lt"/>
              <a:buAutoNum type="arabicPeriod"/>
            </a:pPr>
            <a:r>
              <a:rPr lang="en-US" sz="2000"/>
              <a:t>Data collection, wrangling, and formatting, using:</a:t>
            </a:r>
          </a:p>
          <a:p>
            <a:pPr lvl="2"/>
            <a:r>
              <a:rPr lang="en-US" sz="1800"/>
              <a:t>SpaceX API</a:t>
            </a:r>
          </a:p>
          <a:p>
            <a:pPr lvl="2"/>
            <a:r>
              <a:rPr lang="en-US" sz="1800"/>
              <a:t>Web scraping</a:t>
            </a:r>
          </a:p>
          <a:p>
            <a:pPr marL="914400" lvl="1" indent="-457200">
              <a:buFont typeface="+mj-lt"/>
              <a:buAutoNum type="arabicPeriod"/>
            </a:pPr>
            <a:r>
              <a:rPr lang="en-US" sz="2000"/>
              <a:t>Exploratory data analysis (EDA), using:</a:t>
            </a:r>
          </a:p>
          <a:p>
            <a:pPr lvl="2"/>
            <a:r>
              <a:rPr lang="en-US" sz="1800"/>
              <a:t>Pandas and NumPy </a:t>
            </a:r>
          </a:p>
          <a:p>
            <a:pPr lvl="2"/>
            <a:r>
              <a:rPr lang="en-US" sz="1800"/>
              <a:t>SQL</a:t>
            </a:r>
          </a:p>
          <a:p>
            <a:pPr marL="914400" lvl="1" indent="-457200">
              <a:buFont typeface="+mj-lt"/>
              <a:buAutoNum type="arabicPeriod"/>
            </a:pPr>
            <a:r>
              <a:rPr lang="en-US" sz="2000"/>
              <a:t>Data visualization, using:</a:t>
            </a:r>
          </a:p>
          <a:p>
            <a:pPr lvl="2"/>
            <a:r>
              <a:rPr lang="en-US" sz="1800"/>
              <a:t>Matplotlib and Seaborn</a:t>
            </a:r>
          </a:p>
          <a:p>
            <a:pPr lvl="2"/>
            <a:r>
              <a:rPr lang="en-US" sz="1800"/>
              <a:t>Folium</a:t>
            </a:r>
          </a:p>
          <a:p>
            <a:pPr lvl="2"/>
            <a:r>
              <a:rPr lang="en-US" sz="1800"/>
              <a:t>Dash</a:t>
            </a:r>
          </a:p>
          <a:p>
            <a:pPr marL="914400" lvl="1" indent="-457200">
              <a:buFont typeface="+mj-lt"/>
              <a:buAutoNum type="arabicPeriod"/>
            </a:pPr>
            <a:r>
              <a:rPr lang="en-US" sz="2000"/>
              <a:t>Machine learning prediction, using</a:t>
            </a:r>
          </a:p>
          <a:p>
            <a:pPr lvl="2"/>
            <a:r>
              <a:rPr lang="en-US" sz="1800"/>
              <a:t>Logistic regression</a:t>
            </a:r>
          </a:p>
          <a:p>
            <a:pPr lvl="2"/>
            <a:r>
              <a:rPr lang="en-US" sz="1800"/>
              <a:t>Support vector machine (SVM)</a:t>
            </a:r>
          </a:p>
          <a:p>
            <a:pPr lvl="2"/>
            <a:r>
              <a:rPr lang="en-US" sz="1800"/>
              <a:t>Decision tree</a:t>
            </a:r>
          </a:p>
          <a:p>
            <a:pPr lvl="2"/>
            <a:r>
              <a:rPr lang="en-US" sz="1800"/>
              <a:t>K-nearest neighbors (KNN)</a:t>
            </a:r>
          </a:p>
          <a:p>
            <a:pPr lvl="2"/>
            <a:endParaRPr lang="en-US" sz="1600"/>
          </a:p>
          <a:p>
            <a:pPr lvl="1"/>
            <a:endParaRPr lang="en-US" sz="2000"/>
          </a:p>
          <a:p>
            <a:pPr lvl="1"/>
            <a:endParaRPr lang="en-US" sz="2000"/>
          </a:p>
          <a:p>
            <a:endParaRPr lang="en-US" sz="2000"/>
          </a:p>
          <a:p>
            <a:pPr lvl="1"/>
            <a:endParaRPr lang="en-US" sz="1600"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2">
            <a:extLst>
              <a:ext uri="{FF2B5EF4-FFF2-40B4-BE49-F238E27FC236}">
                <a16:creationId xmlns:a16="http://schemas.microsoft.com/office/drawing/2014/main" id="{AFAA82C9-2B9A-485A-B35E-4BDAFA368661}"/>
              </a:ext>
            </a:extLst>
          </p:cNvPr>
          <p:cNvSpPr txBox="1">
            <a:spLocks/>
          </p:cNvSpPr>
          <p:nvPr/>
        </p:nvSpPr>
        <p:spPr>
          <a:xfrm>
            <a:off x="752419" y="1547565"/>
            <a:ext cx="11029677" cy="4731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API utilized for this project is https://api.spacexdata.com/v4/rockets/, which provides detailed data on various rocket launches conducted by SpaceX. For the purposes of this analysis, the data has been filtered to include only Falcon 9 launches.</a:t>
            </a:r>
          </a:p>
          <a:p>
            <a:r>
              <a:rPr lang="en-US" sz="2400" dirty="0"/>
              <a:t>To handle missing values, each missing entry is replaced with the mean of the respective column. After processing, the dataset comprises 90 rows (instances) and 17 columns (features). The image below displays the first few rows of the filtered and cleaned data:</a:t>
            </a:r>
            <a:endParaRPr lang="en-US" sz="1800" dirty="0"/>
          </a:p>
        </p:txBody>
      </p:sp>
      <p:pic>
        <p:nvPicPr>
          <p:cNvPr id="8" name="Picture 7">
            <a:extLst>
              <a:ext uri="{FF2B5EF4-FFF2-40B4-BE49-F238E27FC236}">
                <a16:creationId xmlns:a16="http://schemas.microsoft.com/office/drawing/2014/main" id="{0B9016B8-372D-41E5-986C-D08FBDEF0A03}"/>
              </a:ext>
            </a:extLst>
          </p:cNvPr>
          <p:cNvPicPr>
            <a:picLocks noChangeAspect="1"/>
          </p:cNvPicPr>
          <p:nvPr/>
        </p:nvPicPr>
        <p:blipFill>
          <a:blip r:embed="rId3"/>
          <a:stretch>
            <a:fillRect/>
          </a:stretch>
        </p:blipFill>
        <p:spPr>
          <a:xfrm>
            <a:off x="178676" y="4241003"/>
            <a:ext cx="12192000" cy="203780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2">
            <a:extLst>
              <a:ext uri="{FF2B5EF4-FFF2-40B4-BE49-F238E27FC236}">
                <a16:creationId xmlns:a16="http://schemas.microsoft.com/office/drawing/2014/main" id="{883AE28F-BE3E-439B-9AB4-B1BAEBCC3961}"/>
              </a:ext>
            </a:extLst>
          </p:cNvPr>
          <p:cNvSpPr txBox="1">
            <a:spLocks/>
          </p:cNvSpPr>
          <p:nvPr/>
        </p:nvSpPr>
        <p:spPr>
          <a:xfrm>
            <a:off x="838200" y="1695968"/>
            <a:ext cx="10515600" cy="25397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Web scraping</a:t>
            </a:r>
          </a:p>
          <a:p>
            <a:pPr lvl="1"/>
            <a:r>
              <a:rPr lang="en-US" sz="2000" dirty="0"/>
              <a:t>The data is scraped from  </a:t>
            </a:r>
            <a:r>
              <a:rPr lang="en-MY" sz="2000" dirty="0">
                <a:hlinkClick r:id="rId3"/>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pic>
        <p:nvPicPr>
          <p:cNvPr id="8" name="Picture 7">
            <a:extLst>
              <a:ext uri="{FF2B5EF4-FFF2-40B4-BE49-F238E27FC236}">
                <a16:creationId xmlns:a16="http://schemas.microsoft.com/office/drawing/2014/main" id="{A9493219-7017-466C-9153-F76EF622525F}"/>
              </a:ext>
            </a:extLst>
          </p:cNvPr>
          <p:cNvPicPr>
            <a:picLocks noChangeAspect="1"/>
          </p:cNvPicPr>
          <p:nvPr/>
        </p:nvPicPr>
        <p:blipFill>
          <a:blip r:embed="rId4"/>
          <a:stretch>
            <a:fillRect/>
          </a:stretch>
        </p:blipFill>
        <p:spPr>
          <a:xfrm>
            <a:off x="0" y="4191247"/>
            <a:ext cx="12192000" cy="241815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2">
            <a:extLst>
              <a:ext uri="{FF2B5EF4-FFF2-40B4-BE49-F238E27FC236}">
                <a16:creationId xmlns:a16="http://schemas.microsoft.com/office/drawing/2014/main" id="{443F30FC-A957-4F36-84B5-0F4C18071C89}"/>
              </a:ext>
            </a:extLst>
          </p:cNvPr>
          <p:cNvSpPr txBox="1">
            <a:spLocks/>
          </p:cNvSpPr>
          <p:nvPr/>
        </p:nvSpPr>
        <p:spPr>
          <a:xfrm>
            <a:off x="838200" y="1676239"/>
            <a:ext cx="10515600" cy="4731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136</TotalTime>
  <Words>1697</Words>
  <Application>Microsoft Office PowerPoint</Application>
  <PresentationFormat>Widescreen</PresentationFormat>
  <Paragraphs>243</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shamika konara</cp:lastModifiedBy>
  <cp:revision>204</cp:revision>
  <dcterms:created xsi:type="dcterms:W3CDTF">2021-04-29T18:58:34Z</dcterms:created>
  <dcterms:modified xsi:type="dcterms:W3CDTF">2024-08-07T04:24:25Z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